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HEPERIS" initials="LS" lastIdx="20" clrIdx="0">
    <p:extLst>
      <p:ext uri="{19B8F6BF-5375-455C-9EA6-DF929625EA0E}">
        <p15:presenceInfo xmlns:p15="http://schemas.microsoft.com/office/powerpoint/2012/main" userId="S::Laura.SHEPERIS@geneva.msf.org::9a8efcaf-3e26-4f52-bfd8-fa1a3bb8778e" providerId="AD"/>
      </p:ext>
    </p:extLst>
  </p:cmAuthor>
  <p:cmAuthor id="2" name="Sophie WODON" initials="SW" lastIdx="3" clrIdx="1">
    <p:extLst>
      <p:ext uri="{19B8F6BF-5375-455C-9EA6-DF929625EA0E}">
        <p15:presenceInfo xmlns:p15="http://schemas.microsoft.com/office/powerpoint/2012/main" userId="S::Sophie.WODON@geneva.msf.org::cbbe917d-a3bc-42a6-ba88-0ab1b18179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A7C7E-7F52-473F-A852-DAD55A1552C8}" v="17" dt="2020-04-30T10:22:32.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C06C-D2EA-47C4-9132-479161DD4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FA6BC-30B1-41E3-A325-7C99EDB68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4A5F4-2C72-4C0C-B3B8-2DC972A08189}"/>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46F2759D-CD59-4E6A-90E6-95EF97E25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EC462-E113-4C37-B892-190118A8FB2C}"/>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206691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57AE-1B3D-45FF-B6FE-4A1D95BDE2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AD39CF-5FA5-4225-ABCE-E9EBFA5EC7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40A8B-AE2F-47C8-836A-6AC7B7ECB395}"/>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21B13CA7-1CBF-4FB4-A9B2-358152C550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DA10C6-858B-45FF-A610-143954308B91}"/>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202455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CAAD0B-331C-47BD-9822-875B3B069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F01B6-F9EB-44F1-A1F3-74A433ED47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BDFB9-CF85-4449-B6B1-71B015C98807}"/>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2EC6D36E-8998-410E-9E1D-5403751B3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72C11-2F82-42FF-AC8B-92AF53868B39}"/>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360746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07AF-9DB3-416C-8F42-DEB474832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6CD4E-5DC2-4FEF-B988-545E0A687F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5C69-68F2-439A-ABA8-CA5503C045B0}"/>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480DCB50-088A-4374-A870-935A6451AA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3D5722-C561-425D-882B-A2266CEB1076}"/>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276549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5271-8347-47A0-817F-213CB66C4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D84BF-68BD-471D-9555-CC11D6E37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196708-DEAE-4D9A-BBCD-8F1A520666D7}"/>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71A3E57A-A926-465D-B00F-07BBE998E8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81F505-C0E6-42E7-BEAB-852DAAA86083}"/>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393332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B2A13-B757-4403-AA2C-B1A5A3DC1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A2531-61D3-4358-BB8B-603262127F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FDAF3-F1BD-488E-852B-5A69460388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1340A-342C-4DAA-82EB-3C87CEEA105B}"/>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6" name="Footer Placeholder 5">
            <a:extLst>
              <a:ext uri="{FF2B5EF4-FFF2-40B4-BE49-F238E27FC236}">
                <a16:creationId xmlns:a16="http://schemas.microsoft.com/office/drawing/2014/main" id="{21BBBB71-0D32-485D-A725-2438B02747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ECA85A-0FEF-40C2-A76B-B0826F73C8C1}"/>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5580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C8CF-095A-47F5-9B80-0DD3CC24EA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51EED-EBFE-491D-A502-4F396A181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DCEE6E-0B60-4481-B6DF-A1E890E3E4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87EC2-54A4-4DD6-86B6-2D28A1CA5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AD0CA-E20B-4125-B3F1-546BA18562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7EFF8-63B7-4C84-9C7F-3CC44D89E4C2}"/>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8" name="Footer Placeholder 7">
            <a:extLst>
              <a:ext uri="{FF2B5EF4-FFF2-40B4-BE49-F238E27FC236}">
                <a16:creationId xmlns:a16="http://schemas.microsoft.com/office/drawing/2014/main" id="{26806602-02D7-4C44-BCA7-55D112DF33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62BD71-1621-4402-B9E9-7DFB7260578C}"/>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156142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14CC-1999-4367-9A52-FF5C3F54D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298A67-8EE6-4CDF-8610-A653841AE2C3}"/>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4" name="Footer Placeholder 3">
            <a:extLst>
              <a:ext uri="{FF2B5EF4-FFF2-40B4-BE49-F238E27FC236}">
                <a16:creationId xmlns:a16="http://schemas.microsoft.com/office/drawing/2014/main" id="{BC757F6C-0BA1-4245-BEF1-38D914FA6E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80DF76-7EFD-4917-89B0-0D13EEAC78A0}"/>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8088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14AF0-120F-4043-92F6-42E06EDF63F3}"/>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3" name="Footer Placeholder 2">
            <a:extLst>
              <a:ext uri="{FF2B5EF4-FFF2-40B4-BE49-F238E27FC236}">
                <a16:creationId xmlns:a16="http://schemas.microsoft.com/office/drawing/2014/main" id="{DE71ACE4-C734-403A-AA3C-6578B71669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DD0EF7-49F1-4841-B891-EDD67DB904CE}"/>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367469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AB70-DD21-468C-9BC5-083A2A4AD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BCEA1-7299-4A78-AA72-54DF67D5D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8721A-EA81-4683-9833-14B418DA3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88D622-5442-4D68-98FA-2C0522A4E12E}"/>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6" name="Footer Placeholder 5">
            <a:extLst>
              <a:ext uri="{FF2B5EF4-FFF2-40B4-BE49-F238E27FC236}">
                <a16:creationId xmlns:a16="http://schemas.microsoft.com/office/drawing/2014/main" id="{EF932C9A-C7ED-4470-8BFF-4CAAB0ACFC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AA5320-32D2-4864-9A91-65AED3587143}"/>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417533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C431-64D4-453E-B290-46B4C6DAE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79D60-FFB2-4C61-AAC7-7FB582C38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E3CE35-223E-4D3D-AAF1-6B1122AF5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E5D467-1409-499D-B24D-0B7AA97B2926}"/>
              </a:ext>
            </a:extLst>
          </p:cNvPr>
          <p:cNvSpPr>
            <a:spLocks noGrp="1"/>
          </p:cNvSpPr>
          <p:nvPr>
            <p:ph type="dt" sz="half" idx="10"/>
          </p:nvPr>
        </p:nvSpPr>
        <p:spPr/>
        <p:txBody>
          <a:bodyPr/>
          <a:lstStyle/>
          <a:p>
            <a:fld id="{DEEA2AE4-69F1-4A01-B919-C149917823D8}" type="datetimeFigureOut">
              <a:rPr lang="en-US" smtClean="0"/>
              <a:t>5/13/2020</a:t>
            </a:fld>
            <a:endParaRPr lang="en-US" dirty="0"/>
          </a:p>
        </p:txBody>
      </p:sp>
      <p:sp>
        <p:nvSpPr>
          <p:cNvPr id="6" name="Footer Placeholder 5">
            <a:extLst>
              <a:ext uri="{FF2B5EF4-FFF2-40B4-BE49-F238E27FC236}">
                <a16:creationId xmlns:a16="http://schemas.microsoft.com/office/drawing/2014/main" id="{593C6878-D411-4D70-BB7B-79BCA40016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406430-2400-4A2C-B7D2-43B7CB57FB52}"/>
              </a:ext>
            </a:extLst>
          </p:cNvPr>
          <p:cNvSpPr>
            <a:spLocks noGrp="1"/>
          </p:cNvSpPr>
          <p:nvPr>
            <p:ph type="sldNum" sz="quarter" idx="12"/>
          </p:nvPr>
        </p:nvSpPr>
        <p:spPr/>
        <p:txBody>
          <a:bodyPr/>
          <a:lstStyle/>
          <a:p>
            <a:fld id="{47604167-7679-423F-B0FA-C244EB8AF0CA}" type="slidenum">
              <a:rPr lang="en-US" smtClean="0"/>
              <a:t>‹#›</a:t>
            </a:fld>
            <a:endParaRPr lang="en-US" dirty="0"/>
          </a:p>
        </p:txBody>
      </p:sp>
    </p:spTree>
    <p:extLst>
      <p:ext uri="{BB962C8B-B14F-4D97-AF65-F5344CB8AC3E}">
        <p14:creationId xmlns:p14="http://schemas.microsoft.com/office/powerpoint/2010/main" val="196115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8FC66-0B7D-4B9F-BAA7-08DBE56F7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0B184-2D08-455D-93D5-1C3E02401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C21F8-BA6F-45A1-A197-EEE6EA355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A2AE4-69F1-4A01-B919-C149917823D8}" type="datetimeFigureOut">
              <a:rPr lang="en-US" smtClean="0"/>
              <a:t>5/13/2020</a:t>
            </a:fld>
            <a:endParaRPr lang="en-US" dirty="0"/>
          </a:p>
        </p:txBody>
      </p:sp>
      <p:sp>
        <p:nvSpPr>
          <p:cNvPr id="5" name="Footer Placeholder 4">
            <a:extLst>
              <a:ext uri="{FF2B5EF4-FFF2-40B4-BE49-F238E27FC236}">
                <a16:creationId xmlns:a16="http://schemas.microsoft.com/office/drawing/2014/main" id="{7EE5E80C-763D-4D9D-925E-EB1090505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4582E1-1BBC-4828-9CFD-8D9DF05BC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4167-7679-423F-B0FA-C244EB8AF0CA}" type="slidenum">
              <a:rPr lang="en-US" smtClean="0"/>
              <a:t>‹#›</a:t>
            </a:fld>
            <a:endParaRPr lang="en-US" dirty="0"/>
          </a:p>
        </p:txBody>
      </p:sp>
    </p:spTree>
    <p:extLst>
      <p:ext uri="{BB962C8B-B14F-4D97-AF65-F5344CB8AC3E}">
        <p14:creationId xmlns:p14="http://schemas.microsoft.com/office/powerpoint/2010/main" val="391314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D9C3F5EA-E43F-43A5-A2CE-8B1C8E51C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847" y="3655473"/>
            <a:ext cx="1217655" cy="1169164"/>
          </a:xfrm>
          <a:prstGeom prst="rect">
            <a:avLst/>
          </a:prstGeom>
        </p:spPr>
      </p:pic>
      <p:pic>
        <p:nvPicPr>
          <p:cNvPr id="18" name="Picture 17">
            <a:extLst>
              <a:ext uri="{FF2B5EF4-FFF2-40B4-BE49-F238E27FC236}">
                <a16:creationId xmlns:a16="http://schemas.microsoft.com/office/drawing/2014/main" id="{4F230D30-9810-4F2E-8D01-B788A13EA7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641871" y="871716"/>
            <a:ext cx="934672" cy="1786164"/>
          </a:xfrm>
          <a:prstGeom prst="rect">
            <a:avLst/>
          </a:prstGeom>
          <a:ln w="6350" cap="sq">
            <a:noFill/>
            <a:miter lim="800000"/>
          </a:ln>
          <a:effectLst>
            <a:outerShdw blurRad="57150" dist="50800" dir="2700000" algn="tl" rotWithShape="0">
              <a:srgbClr val="000000">
                <a:alpha val="40000"/>
              </a:srgbClr>
            </a:outerShdw>
          </a:effectLst>
        </p:spPr>
      </p:pic>
      <p:sp>
        <p:nvSpPr>
          <p:cNvPr id="14" name="TextBox 13">
            <a:extLst>
              <a:ext uri="{FF2B5EF4-FFF2-40B4-BE49-F238E27FC236}">
                <a16:creationId xmlns:a16="http://schemas.microsoft.com/office/drawing/2014/main" id="{712F0BFA-EC20-4992-8C7A-C7524793DC9E}"/>
              </a:ext>
            </a:extLst>
          </p:cNvPr>
          <p:cNvSpPr txBox="1"/>
          <p:nvPr/>
        </p:nvSpPr>
        <p:spPr>
          <a:xfrm>
            <a:off x="7512752" y="3701103"/>
            <a:ext cx="1545195" cy="338554"/>
          </a:xfrm>
          <a:prstGeom prst="rect">
            <a:avLst/>
          </a:prstGeom>
          <a:noFill/>
        </p:spPr>
        <p:txBody>
          <a:bodyPr wrap="square" rtlCol="0">
            <a:spAutoFit/>
          </a:bodyPr>
          <a:lstStyle/>
          <a:p>
            <a:pPr algn="ctr"/>
            <a:r>
              <a:rPr lang="en-AU" sz="1600" b="1" dirty="0"/>
              <a:t>Hand washing</a:t>
            </a:r>
          </a:p>
        </p:txBody>
      </p:sp>
      <p:sp>
        <p:nvSpPr>
          <p:cNvPr id="15" name="TextBox 14">
            <a:extLst>
              <a:ext uri="{FF2B5EF4-FFF2-40B4-BE49-F238E27FC236}">
                <a16:creationId xmlns:a16="http://schemas.microsoft.com/office/drawing/2014/main" id="{6BD47C4C-B7CD-4C72-8F81-12331B273333}"/>
              </a:ext>
            </a:extLst>
          </p:cNvPr>
          <p:cNvSpPr txBox="1"/>
          <p:nvPr/>
        </p:nvSpPr>
        <p:spPr>
          <a:xfrm>
            <a:off x="9020898" y="3585524"/>
            <a:ext cx="1915042" cy="584775"/>
          </a:xfrm>
          <a:prstGeom prst="rect">
            <a:avLst/>
          </a:prstGeom>
          <a:noFill/>
        </p:spPr>
        <p:txBody>
          <a:bodyPr wrap="square" rtlCol="0">
            <a:spAutoFit/>
          </a:bodyPr>
          <a:lstStyle/>
          <a:p>
            <a:pPr algn="ctr"/>
            <a:r>
              <a:rPr lang="en-AU" sz="1600" b="1" dirty="0"/>
              <a:t>Cover your </a:t>
            </a:r>
            <a:br>
              <a:rPr lang="en-AU" sz="1600" b="1" dirty="0"/>
            </a:br>
            <a:r>
              <a:rPr lang="en-AU" sz="1600" b="1" dirty="0"/>
              <a:t>cough or sneeze</a:t>
            </a:r>
          </a:p>
        </p:txBody>
      </p:sp>
      <p:sp>
        <p:nvSpPr>
          <p:cNvPr id="16" name="TextBox 15">
            <a:extLst>
              <a:ext uri="{FF2B5EF4-FFF2-40B4-BE49-F238E27FC236}">
                <a16:creationId xmlns:a16="http://schemas.microsoft.com/office/drawing/2014/main" id="{F2F63A16-3381-4CE5-BBDD-CA2C2D3AAA28}"/>
              </a:ext>
            </a:extLst>
          </p:cNvPr>
          <p:cNvSpPr txBox="1"/>
          <p:nvPr/>
        </p:nvSpPr>
        <p:spPr>
          <a:xfrm>
            <a:off x="7599797" y="5209904"/>
            <a:ext cx="1743678" cy="584775"/>
          </a:xfrm>
          <a:prstGeom prst="rect">
            <a:avLst/>
          </a:prstGeom>
          <a:noFill/>
        </p:spPr>
        <p:txBody>
          <a:bodyPr wrap="square" rtlCol="0">
            <a:spAutoFit/>
          </a:bodyPr>
          <a:lstStyle/>
          <a:p>
            <a:pPr algn="ctr"/>
            <a:r>
              <a:rPr lang="en-AU" sz="1600" b="1" dirty="0"/>
              <a:t>Avoid touching</a:t>
            </a:r>
          </a:p>
          <a:p>
            <a:pPr algn="ctr"/>
            <a:r>
              <a:rPr lang="en-AU" sz="1600" b="1" dirty="0"/>
              <a:t>your face</a:t>
            </a:r>
          </a:p>
        </p:txBody>
      </p:sp>
      <p:sp>
        <p:nvSpPr>
          <p:cNvPr id="2" name="TextBox 1">
            <a:extLst>
              <a:ext uri="{FF2B5EF4-FFF2-40B4-BE49-F238E27FC236}">
                <a16:creationId xmlns:a16="http://schemas.microsoft.com/office/drawing/2014/main" id="{AD994038-FA22-4E5A-9D77-2F8A095EA7D6}"/>
              </a:ext>
            </a:extLst>
          </p:cNvPr>
          <p:cNvSpPr txBox="1"/>
          <p:nvPr/>
        </p:nvSpPr>
        <p:spPr>
          <a:xfrm>
            <a:off x="7302828" y="201265"/>
            <a:ext cx="3796880" cy="1846659"/>
          </a:xfrm>
          <a:prstGeom prst="rect">
            <a:avLst/>
          </a:prstGeom>
          <a:noFill/>
        </p:spPr>
        <p:txBody>
          <a:bodyPr wrap="square" rtlCol="0">
            <a:spAutoFit/>
          </a:bodyPr>
          <a:lstStyle/>
          <a:p>
            <a:pPr lvl="0"/>
            <a:r>
              <a:rPr lang="en-AU" sz="1600" b="1" dirty="0">
                <a:solidFill>
                  <a:srgbClr val="FF0000"/>
                </a:solidFill>
              </a:rPr>
              <a:t>As a pregnant women, am I at higher risk for serious illness with COVID-19?</a:t>
            </a:r>
            <a:r>
              <a:rPr lang="en-AU" sz="1400" b="1" dirty="0">
                <a:solidFill>
                  <a:prstClr val="white"/>
                </a:solidFill>
              </a:rPr>
              <a:t> </a:t>
            </a:r>
          </a:p>
          <a:p>
            <a:pPr lvl="0"/>
            <a:endParaRPr lang="en-AU" sz="1200" b="1" dirty="0"/>
          </a:p>
          <a:p>
            <a:pPr marL="285750" lvl="0" indent="-285750">
              <a:buFont typeface="Wingdings" panose="05000000000000000000" pitchFamily="2" charset="2"/>
              <a:buChar char="q"/>
            </a:pPr>
            <a:r>
              <a:rPr lang="en-AU" sz="1400" i="1" dirty="0"/>
              <a:t>Changes in your body during pregnancy can make it easier for you to get sick with some respiratory illnesses. But so far, pregnant women with COVID-19 </a:t>
            </a:r>
            <a:r>
              <a:rPr lang="en-AU" sz="1400" b="1" i="1" dirty="0"/>
              <a:t>have not been getting worse symptoms</a:t>
            </a:r>
            <a:r>
              <a:rPr lang="en-AU" sz="1400" i="1" dirty="0"/>
              <a:t> than other people. </a:t>
            </a:r>
          </a:p>
        </p:txBody>
      </p:sp>
      <p:pic>
        <p:nvPicPr>
          <p:cNvPr id="4" name="Picture 3">
            <a:extLst>
              <a:ext uri="{FF2B5EF4-FFF2-40B4-BE49-F238E27FC236}">
                <a16:creationId xmlns:a16="http://schemas.microsoft.com/office/drawing/2014/main" id="{D38C5728-CF39-445D-97E2-4B1D91E84280}"/>
              </a:ext>
            </a:extLst>
          </p:cNvPr>
          <p:cNvPicPr>
            <a:picLocks noChangeAspect="1"/>
          </p:cNvPicPr>
          <p:nvPr/>
        </p:nvPicPr>
        <p:blipFill>
          <a:blip r:embed="rId4"/>
          <a:stretch>
            <a:fillRect/>
          </a:stretch>
        </p:blipFill>
        <p:spPr>
          <a:xfrm>
            <a:off x="11325530" y="96353"/>
            <a:ext cx="770014" cy="738435"/>
          </a:xfrm>
          <a:prstGeom prst="rect">
            <a:avLst/>
          </a:prstGeom>
        </p:spPr>
      </p:pic>
      <p:sp>
        <p:nvSpPr>
          <p:cNvPr id="20" name="TextBox 19">
            <a:extLst>
              <a:ext uri="{FF2B5EF4-FFF2-40B4-BE49-F238E27FC236}">
                <a16:creationId xmlns:a16="http://schemas.microsoft.com/office/drawing/2014/main" id="{F633A126-2F1D-4C9F-A0CB-51284AA532D9}"/>
              </a:ext>
            </a:extLst>
          </p:cNvPr>
          <p:cNvSpPr txBox="1"/>
          <p:nvPr/>
        </p:nvSpPr>
        <p:spPr>
          <a:xfrm>
            <a:off x="6537256" y="3268343"/>
            <a:ext cx="4642711" cy="338554"/>
          </a:xfrm>
          <a:prstGeom prst="rect">
            <a:avLst/>
          </a:prstGeom>
          <a:noFill/>
        </p:spPr>
        <p:txBody>
          <a:bodyPr wrap="square" rtlCol="0">
            <a:spAutoFit/>
          </a:bodyPr>
          <a:lstStyle/>
          <a:p>
            <a:pPr lvl="0"/>
            <a:r>
              <a:rPr lang="en-AU" sz="1600" b="1" dirty="0">
                <a:solidFill>
                  <a:srgbClr val="FF0000"/>
                </a:solidFill>
              </a:rPr>
              <a:t>How can I protect myself against COVID-19?</a:t>
            </a:r>
          </a:p>
        </p:txBody>
      </p:sp>
      <p:sp>
        <p:nvSpPr>
          <p:cNvPr id="6" name="TextBox 5">
            <a:extLst>
              <a:ext uri="{FF2B5EF4-FFF2-40B4-BE49-F238E27FC236}">
                <a16:creationId xmlns:a16="http://schemas.microsoft.com/office/drawing/2014/main" id="{9FAF38CE-BE2A-4B30-813F-4273EFD407F3}"/>
              </a:ext>
            </a:extLst>
          </p:cNvPr>
          <p:cNvSpPr txBox="1"/>
          <p:nvPr/>
        </p:nvSpPr>
        <p:spPr>
          <a:xfrm>
            <a:off x="10850707" y="6402195"/>
            <a:ext cx="390032" cy="369332"/>
          </a:xfrm>
          <a:prstGeom prst="rect">
            <a:avLst/>
          </a:prstGeom>
          <a:noFill/>
        </p:spPr>
        <p:txBody>
          <a:bodyPr wrap="square" rtlCol="0">
            <a:spAutoFit/>
          </a:bodyPr>
          <a:lstStyle/>
          <a:p>
            <a:pPr algn="ctr"/>
            <a:r>
              <a:rPr lang="en-AU" b="1" dirty="0"/>
              <a:t>1</a:t>
            </a:r>
          </a:p>
        </p:txBody>
      </p:sp>
      <p:sp>
        <p:nvSpPr>
          <p:cNvPr id="25" name="TextBox 24">
            <a:extLst>
              <a:ext uri="{FF2B5EF4-FFF2-40B4-BE49-F238E27FC236}">
                <a16:creationId xmlns:a16="http://schemas.microsoft.com/office/drawing/2014/main" id="{4F308C8C-C8C3-40C0-9E60-4D33C0394467}"/>
              </a:ext>
            </a:extLst>
          </p:cNvPr>
          <p:cNvSpPr txBox="1"/>
          <p:nvPr/>
        </p:nvSpPr>
        <p:spPr>
          <a:xfrm>
            <a:off x="5478172" y="6370083"/>
            <a:ext cx="390032" cy="369332"/>
          </a:xfrm>
          <a:prstGeom prst="rect">
            <a:avLst/>
          </a:prstGeom>
          <a:noFill/>
        </p:spPr>
        <p:txBody>
          <a:bodyPr wrap="square" rtlCol="0">
            <a:spAutoFit/>
          </a:bodyPr>
          <a:lstStyle/>
          <a:p>
            <a:pPr algn="ctr"/>
            <a:r>
              <a:rPr lang="en-AU" b="1" dirty="0"/>
              <a:t>4</a:t>
            </a:r>
          </a:p>
        </p:txBody>
      </p:sp>
      <p:sp>
        <p:nvSpPr>
          <p:cNvPr id="31" name="TextBox 30">
            <a:extLst>
              <a:ext uri="{FF2B5EF4-FFF2-40B4-BE49-F238E27FC236}">
                <a16:creationId xmlns:a16="http://schemas.microsoft.com/office/drawing/2014/main" id="{285974C4-2B72-4C90-8C41-15C7F592A8D5}"/>
              </a:ext>
            </a:extLst>
          </p:cNvPr>
          <p:cNvSpPr txBox="1"/>
          <p:nvPr/>
        </p:nvSpPr>
        <p:spPr>
          <a:xfrm>
            <a:off x="3760684" y="3785888"/>
            <a:ext cx="1488816" cy="307777"/>
          </a:xfrm>
          <a:prstGeom prst="rect">
            <a:avLst/>
          </a:prstGeom>
          <a:noFill/>
        </p:spPr>
        <p:txBody>
          <a:bodyPr wrap="square" rtlCol="0">
            <a:spAutoFit/>
          </a:bodyPr>
          <a:lstStyle/>
          <a:p>
            <a:pPr algn="ctr"/>
            <a:r>
              <a:rPr lang="en-AU" sz="1400" b="1" dirty="0"/>
              <a:t>Vaginal Bleeding</a:t>
            </a:r>
          </a:p>
        </p:txBody>
      </p:sp>
      <p:sp>
        <p:nvSpPr>
          <p:cNvPr id="32" name="TextBox 31">
            <a:extLst>
              <a:ext uri="{FF2B5EF4-FFF2-40B4-BE49-F238E27FC236}">
                <a16:creationId xmlns:a16="http://schemas.microsoft.com/office/drawing/2014/main" id="{867D901F-993C-40E8-8518-270B3BADE8F9}"/>
              </a:ext>
            </a:extLst>
          </p:cNvPr>
          <p:cNvSpPr txBox="1"/>
          <p:nvPr/>
        </p:nvSpPr>
        <p:spPr>
          <a:xfrm>
            <a:off x="3922895" y="1790575"/>
            <a:ext cx="1417335" cy="523220"/>
          </a:xfrm>
          <a:prstGeom prst="rect">
            <a:avLst/>
          </a:prstGeom>
          <a:noFill/>
        </p:spPr>
        <p:txBody>
          <a:bodyPr wrap="square" rtlCol="0">
            <a:spAutoFit/>
          </a:bodyPr>
          <a:lstStyle/>
          <a:p>
            <a:pPr algn="ctr"/>
            <a:r>
              <a:rPr lang="en-AU" sz="1400" b="1" dirty="0"/>
              <a:t>Severe Abdominal Pain </a:t>
            </a:r>
          </a:p>
        </p:txBody>
      </p:sp>
      <p:sp>
        <p:nvSpPr>
          <p:cNvPr id="33" name="TextBox 32">
            <a:extLst>
              <a:ext uri="{FF2B5EF4-FFF2-40B4-BE49-F238E27FC236}">
                <a16:creationId xmlns:a16="http://schemas.microsoft.com/office/drawing/2014/main" id="{13459684-9406-4388-81A6-5F29BDE9AE29}"/>
              </a:ext>
            </a:extLst>
          </p:cNvPr>
          <p:cNvSpPr txBox="1"/>
          <p:nvPr/>
        </p:nvSpPr>
        <p:spPr>
          <a:xfrm>
            <a:off x="2149732" y="2416801"/>
            <a:ext cx="1457233" cy="307777"/>
          </a:xfrm>
          <a:prstGeom prst="rect">
            <a:avLst/>
          </a:prstGeom>
          <a:noFill/>
        </p:spPr>
        <p:txBody>
          <a:bodyPr wrap="square" rtlCol="0">
            <a:spAutoFit/>
          </a:bodyPr>
          <a:lstStyle/>
          <a:p>
            <a:pPr algn="ctr"/>
            <a:r>
              <a:rPr lang="en-AU" sz="1400" b="1" dirty="0"/>
              <a:t>Fever</a:t>
            </a:r>
          </a:p>
        </p:txBody>
      </p:sp>
      <p:sp>
        <p:nvSpPr>
          <p:cNvPr id="34" name="TextBox 33">
            <a:extLst>
              <a:ext uri="{FF2B5EF4-FFF2-40B4-BE49-F238E27FC236}">
                <a16:creationId xmlns:a16="http://schemas.microsoft.com/office/drawing/2014/main" id="{0E1D9648-2F48-4A75-B79F-1A345E4B912F}"/>
              </a:ext>
            </a:extLst>
          </p:cNvPr>
          <p:cNvSpPr txBox="1"/>
          <p:nvPr/>
        </p:nvSpPr>
        <p:spPr>
          <a:xfrm>
            <a:off x="129635" y="3802664"/>
            <a:ext cx="1799238" cy="307777"/>
          </a:xfrm>
          <a:prstGeom prst="rect">
            <a:avLst/>
          </a:prstGeom>
          <a:noFill/>
        </p:spPr>
        <p:txBody>
          <a:bodyPr wrap="square" rtlCol="0">
            <a:spAutoFit/>
          </a:bodyPr>
          <a:lstStyle/>
          <a:p>
            <a:r>
              <a:rPr lang="en-AU" sz="1400" b="1" dirty="0"/>
              <a:t>Leaking Fluid/water</a:t>
            </a:r>
          </a:p>
        </p:txBody>
      </p:sp>
      <p:sp>
        <p:nvSpPr>
          <p:cNvPr id="35" name="TextBox 34">
            <a:extLst>
              <a:ext uri="{FF2B5EF4-FFF2-40B4-BE49-F238E27FC236}">
                <a16:creationId xmlns:a16="http://schemas.microsoft.com/office/drawing/2014/main" id="{F1A28AEB-84EE-4F86-8A52-103ABFB33405}"/>
              </a:ext>
            </a:extLst>
          </p:cNvPr>
          <p:cNvSpPr txBox="1"/>
          <p:nvPr/>
        </p:nvSpPr>
        <p:spPr>
          <a:xfrm>
            <a:off x="2155776" y="3785888"/>
            <a:ext cx="1244600" cy="307777"/>
          </a:xfrm>
          <a:prstGeom prst="rect">
            <a:avLst/>
          </a:prstGeom>
          <a:noFill/>
        </p:spPr>
        <p:txBody>
          <a:bodyPr wrap="square" rtlCol="0">
            <a:spAutoFit/>
          </a:bodyPr>
          <a:lstStyle/>
          <a:p>
            <a:pPr algn="ctr"/>
            <a:r>
              <a:rPr lang="en-AU" sz="1400" b="1" dirty="0"/>
              <a:t>Swollen legs</a:t>
            </a:r>
          </a:p>
        </p:txBody>
      </p:sp>
      <p:sp>
        <p:nvSpPr>
          <p:cNvPr id="36" name="TextBox 35">
            <a:extLst>
              <a:ext uri="{FF2B5EF4-FFF2-40B4-BE49-F238E27FC236}">
                <a16:creationId xmlns:a16="http://schemas.microsoft.com/office/drawing/2014/main" id="{EB625385-D6BF-43F6-9BAF-F652D83C5282}"/>
              </a:ext>
            </a:extLst>
          </p:cNvPr>
          <p:cNvSpPr txBox="1"/>
          <p:nvPr/>
        </p:nvSpPr>
        <p:spPr>
          <a:xfrm>
            <a:off x="1121849" y="2080719"/>
            <a:ext cx="508270" cy="338554"/>
          </a:xfrm>
          <a:prstGeom prst="rect">
            <a:avLst/>
          </a:prstGeom>
          <a:noFill/>
        </p:spPr>
        <p:txBody>
          <a:bodyPr wrap="square" rtlCol="0">
            <a:spAutoFit/>
          </a:bodyPr>
          <a:lstStyle/>
          <a:p>
            <a:pPr algn="ctr"/>
            <a:r>
              <a:rPr lang="en-AU" sz="1600" b="1" dirty="0"/>
              <a:t>Fits</a:t>
            </a:r>
          </a:p>
        </p:txBody>
      </p:sp>
      <p:sp>
        <p:nvSpPr>
          <p:cNvPr id="37" name="TextBox 36">
            <a:extLst>
              <a:ext uri="{FF2B5EF4-FFF2-40B4-BE49-F238E27FC236}">
                <a16:creationId xmlns:a16="http://schemas.microsoft.com/office/drawing/2014/main" id="{6C06265C-FDB5-4F8C-921B-E692F4132C6C}"/>
              </a:ext>
            </a:extLst>
          </p:cNvPr>
          <p:cNvSpPr txBox="1"/>
          <p:nvPr/>
        </p:nvSpPr>
        <p:spPr>
          <a:xfrm>
            <a:off x="2345010" y="2225893"/>
            <a:ext cx="1204869" cy="307777"/>
          </a:xfrm>
          <a:prstGeom prst="rect">
            <a:avLst/>
          </a:prstGeom>
          <a:noFill/>
        </p:spPr>
        <p:txBody>
          <a:bodyPr wrap="square" rtlCol="0">
            <a:spAutoFit/>
          </a:bodyPr>
          <a:lstStyle/>
          <a:p>
            <a:pPr algn="ctr"/>
            <a:r>
              <a:rPr lang="en-AU" sz="1400" b="1" dirty="0"/>
              <a:t>Headache  </a:t>
            </a:r>
          </a:p>
        </p:txBody>
      </p:sp>
      <p:pic>
        <p:nvPicPr>
          <p:cNvPr id="38" name="Picture 37">
            <a:extLst>
              <a:ext uri="{FF2B5EF4-FFF2-40B4-BE49-F238E27FC236}">
                <a16:creationId xmlns:a16="http://schemas.microsoft.com/office/drawing/2014/main" id="{358D4D76-E85B-4939-97D5-ED0B44274529}"/>
              </a:ext>
            </a:extLst>
          </p:cNvPr>
          <p:cNvPicPr>
            <a:picLocks noChangeAspect="1"/>
          </p:cNvPicPr>
          <p:nvPr/>
        </p:nvPicPr>
        <p:blipFill>
          <a:blip r:embed="rId5"/>
          <a:stretch>
            <a:fillRect/>
          </a:stretch>
        </p:blipFill>
        <p:spPr>
          <a:xfrm>
            <a:off x="-30823" y="5581568"/>
            <a:ext cx="939545" cy="707197"/>
          </a:xfrm>
          <a:prstGeom prst="rect">
            <a:avLst/>
          </a:prstGeom>
        </p:spPr>
      </p:pic>
      <p:sp>
        <p:nvSpPr>
          <p:cNvPr id="39" name="TextBox 38">
            <a:extLst>
              <a:ext uri="{FF2B5EF4-FFF2-40B4-BE49-F238E27FC236}">
                <a16:creationId xmlns:a16="http://schemas.microsoft.com/office/drawing/2014/main" id="{D84C4105-FC66-4907-9146-83DF3F0A2040}"/>
              </a:ext>
            </a:extLst>
          </p:cNvPr>
          <p:cNvSpPr txBox="1"/>
          <p:nvPr/>
        </p:nvSpPr>
        <p:spPr>
          <a:xfrm>
            <a:off x="945238" y="5954458"/>
            <a:ext cx="3686325" cy="63094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dirty="0">
                <a:ln>
                  <a:noFill/>
                </a:ln>
                <a:solidFill>
                  <a:prstClr val="black"/>
                </a:solidFill>
                <a:effectLst/>
                <a:uLnTx/>
                <a:uFillTx/>
                <a:latin typeface="Calibri" panose="020F0502020204030204"/>
                <a:ea typeface="+mn-ea"/>
                <a:cs typeface="+mn-cs"/>
              </a:rPr>
              <a:t>Phone number /Adress/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5FCE424F-5F86-4B71-90F8-99BDD092B45A}"/>
              </a:ext>
            </a:extLst>
          </p:cNvPr>
          <p:cNvPicPr>
            <a:picLocks noChangeAspect="1"/>
          </p:cNvPicPr>
          <p:nvPr/>
        </p:nvPicPr>
        <p:blipFill>
          <a:blip r:embed="rId6"/>
          <a:stretch>
            <a:fillRect/>
          </a:stretch>
        </p:blipFill>
        <p:spPr>
          <a:xfrm>
            <a:off x="19796" y="6311318"/>
            <a:ext cx="877900" cy="416393"/>
          </a:xfrm>
          <a:prstGeom prst="rect">
            <a:avLst/>
          </a:prstGeom>
        </p:spPr>
      </p:pic>
      <p:sp>
        <p:nvSpPr>
          <p:cNvPr id="43" name="TextBox 42">
            <a:extLst>
              <a:ext uri="{FF2B5EF4-FFF2-40B4-BE49-F238E27FC236}">
                <a16:creationId xmlns:a16="http://schemas.microsoft.com/office/drawing/2014/main" id="{96143054-AE1B-43B8-BCF9-7F35DA86536D}"/>
              </a:ext>
            </a:extLst>
          </p:cNvPr>
          <p:cNvSpPr txBox="1"/>
          <p:nvPr/>
        </p:nvSpPr>
        <p:spPr>
          <a:xfrm>
            <a:off x="159364" y="4521554"/>
            <a:ext cx="4678187" cy="1015663"/>
          </a:xfrm>
          <a:prstGeom prst="rect">
            <a:avLst/>
          </a:prstGeom>
          <a:noFill/>
        </p:spPr>
        <p:txBody>
          <a:bodyPr wrap="square" rtlCol="0">
            <a:spAutoFit/>
          </a:bodyPr>
          <a:lstStyle/>
          <a:p>
            <a:r>
              <a:rPr lang="en-AU" sz="1600" b="1" dirty="0">
                <a:solidFill>
                  <a:srgbClr val="FF0000"/>
                </a:solidFill>
              </a:rPr>
              <a:t>What are possible symptoms of COVID-19?</a:t>
            </a:r>
          </a:p>
          <a:p>
            <a:endParaRPr lang="en-AU" sz="1400" b="1" dirty="0">
              <a:solidFill>
                <a:srgbClr val="FF0000"/>
              </a:solidFill>
            </a:endParaRPr>
          </a:p>
          <a:p>
            <a:pPr marL="285750" indent="-285750">
              <a:buFont typeface="Wingdings" panose="05000000000000000000" pitchFamily="2" charset="2"/>
              <a:buChar char="q"/>
            </a:pPr>
            <a:r>
              <a:rPr lang="en-AU" sz="1400" i="1" dirty="0">
                <a:solidFill>
                  <a:schemeClr val="dk1"/>
                </a:solidFill>
              </a:rPr>
              <a:t>If you have </a:t>
            </a:r>
            <a:r>
              <a:rPr lang="en-AU" sz="1400" b="1" i="1" dirty="0">
                <a:solidFill>
                  <a:schemeClr val="dk1"/>
                </a:solidFill>
              </a:rPr>
              <a:t>fever, cough </a:t>
            </a:r>
            <a:r>
              <a:rPr lang="en-AU" sz="1400" i="1" dirty="0">
                <a:solidFill>
                  <a:schemeClr val="dk1"/>
                </a:solidFill>
              </a:rPr>
              <a:t>or </a:t>
            </a:r>
            <a:r>
              <a:rPr lang="en-AU" sz="1400" b="1" i="1" dirty="0">
                <a:solidFill>
                  <a:schemeClr val="dk1"/>
                </a:solidFill>
              </a:rPr>
              <a:t>difficulty breathing</a:t>
            </a:r>
            <a:r>
              <a:rPr lang="en-AU" sz="1400" i="1" dirty="0">
                <a:solidFill>
                  <a:schemeClr val="dk1"/>
                </a:solidFill>
              </a:rPr>
              <a:t>, get medical care as soon as possible</a:t>
            </a:r>
          </a:p>
        </p:txBody>
      </p:sp>
      <p:pic>
        <p:nvPicPr>
          <p:cNvPr id="9" name="Picture 8">
            <a:extLst>
              <a:ext uri="{FF2B5EF4-FFF2-40B4-BE49-F238E27FC236}">
                <a16:creationId xmlns:a16="http://schemas.microsoft.com/office/drawing/2014/main" id="{E6EA72B4-3989-4F7C-9488-8FBA72882268}"/>
              </a:ext>
            </a:extLst>
          </p:cNvPr>
          <p:cNvPicPr>
            <a:picLocks noChangeAspect="1"/>
          </p:cNvPicPr>
          <p:nvPr/>
        </p:nvPicPr>
        <p:blipFill rotWithShape="1">
          <a:blip r:embed="rId7">
            <a:extLst>
              <a:ext uri="{28A0092B-C50C-407E-A947-70E740481C1C}">
                <a14:useLocalDpi xmlns:a14="http://schemas.microsoft.com/office/drawing/2010/main" val="0"/>
              </a:ext>
            </a:extLst>
          </a:blip>
          <a:srcRect l="8725"/>
          <a:stretch/>
        </p:blipFill>
        <p:spPr>
          <a:xfrm>
            <a:off x="1757515" y="936046"/>
            <a:ext cx="1244600" cy="1261732"/>
          </a:xfrm>
          <a:prstGeom prst="rect">
            <a:avLst/>
          </a:prstGeom>
          <a:ln w="6350" cap="sq">
            <a:noFill/>
            <a:miter lim="800000"/>
          </a:ln>
          <a:effectLst>
            <a:outerShdw blurRad="57150" dist="50800" dir="2700000" algn="tl" rotWithShape="0">
              <a:srgbClr val="000000">
                <a:alpha val="40000"/>
              </a:srgbClr>
            </a:outerShdw>
          </a:effectLst>
        </p:spPr>
      </p:pic>
      <p:pic>
        <p:nvPicPr>
          <p:cNvPr id="28" name="Picture 27">
            <a:extLst>
              <a:ext uri="{FF2B5EF4-FFF2-40B4-BE49-F238E27FC236}">
                <a16:creationId xmlns:a16="http://schemas.microsoft.com/office/drawing/2014/main" id="{5CC16F2A-286C-4A87-A723-C9D8A054BD4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59200" y="336491"/>
            <a:ext cx="1172629" cy="2712982"/>
          </a:xfrm>
          <a:prstGeom prst="rect">
            <a:avLst/>
          </a:prstGeom>
        </p:spPr>
      </p:pic>
      <p:pic>
        <p:nvPicPr>
          <p:cNvPr id="44" name="Picture 43">
            <a:extLst>
              <a:ext uri="{FF2B5EF4-FFF2-40B4-BE49-F238E27FC236}">
                <a16:creationId xmlns:a16="http://schemas.microsoft.com/office/drawing/2014/main" id="{623E16FF-1D36-413F-9BA6-4F643D4EDC79}"/>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41038"/>
          <a:stretch/>
        </p:blipFill>
        <p:spPr>
          <a:xfrm flipH="1">
            <a:off x="98225" y="1031440"/>
            <a:ext cx="1424996" cy="1488006"/>
          </a:xfrm>
          <a:prstGeom prst="rect">
            <a:avLst/>
          </a:prstGeom>
          <a:ln w="6350" cap="sq">
            <a:noFill/>
            <a:miter lim="800000"/>
          </a:ln>
          <a:effectLst>
            <a:outerShdw blurRad="57150" dist="50800" dir="2700000" algn="tl" rotWithShape="0">
              <a:srgbClr val="000000">
                <a:alpha val="40000"/>
              </a:srgbClr>
            </a:outerShdw>
          </a:effectLst>
        </p:spPr>
      </p:pic>
      <p:pic>
        <p:nvPicPr>
          <p:cNvPr id="45" name="Picture 44">
            <a:extLst>
              <a:ext uri="{FF2B5EF4-FFF2-40B4-BE49-F238E27FC236}">
                <a16:creationId xmlns:a16="http://schemas.microsoft.com/office/drawing/2014/main" id="{CB32C250-0773-427D-8C06-B04A95F59898}"/>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850510" y="5149197"/>
            <a:ext cx="1577634" cy="1436203"/>
          </a:xfrm>
          <a:prstGeom prst="rect">
            <a:avLst/>
          </a:prstGeom>
        </p:spPr>
      </p:pic>
      <p:pic>
        <p:nvPicPr>
          <p:cNvPr id="49" name="Picture 48">
            <a:extLst>
              <a:ext uri="{FF2B5EF4-FFF2-40B4-BE49-F238E27FC236}">
                <a16:creationId xmlns:a16="http://schemas.microsoft.com/office/drawing/2014/main" id="{4B1EAB79-0661-44FC-B3E4-2BAED983C8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221625" y="4233056"/>
            <a:ext cx="1365213" cy="2538469"/>
          </a:xfrm>
          <a:prstGeom prst="rect">
            <a:avLst/>
          </a:prstGeom>
        </p:spPr>
      </p:pic>
      <p:pic>
        <p:nvPicPr>
          <p:cNvPr id="41" name="Picture 40">
            <a:extLst>
              <a:ext uri="{FF2B5EF4-FFF2-40B4-BE49-F238E27FC236}">
                <a16:creationId xmlns:a16="http://schemas.microsoft.com/office/drawing/2014/main" id="{26907C4E-5352-49C1-AF64-8133925824D4}"/>
              </a:ext>
            </a:extLst>
          </p:cNvPr>
          <p:cNvPicPr>
            <a:picLocks noChangeAspect="1"/>
          </p:cNvPicPr>
          <p:nvPr/>
        </p:nvPicPr>
        <p:blipFill rotWithShape="1">
          <a:blip r:embed="rId12">
            <a:clrChange>
              <a:clrFrom>
                <a:srgbClr val="FEFEFE"/>
              </a:clrFrom>
              <a:clrTo>
                <a:srgbClr val="FEFEFE">
                  <a:alpha val="0"/>
                </a:srgbClr>
              </a:clrTo>
            </a:clrChange>
          </a:blip>
          <a:srcRect t="10932"/>
          <a:stretch/>
        </p:blipFill>
        <p:spPr>
          <a:xfrm>
            <a:off x="2067749" y="2991830"/>
            <a:ext cx="1292665" cy="829550"/>
          </a:xfrm>
          <a:prstGeom prst="rect">
            <a:avLst/>
          </a:prstGeom>
        </p:spPr>
      </p:pic>
      <p:pic>
        <p:nvPicPr>
          <p:cNvPr id="11" name="Picture 10">
            <a:extLst>
              <a:ext uri="{FF2B5EF4-FFF2-40B4-BE49-F238E27FC236}">
                <a16:creationId xmlns:a16="http://schemas.microsoft.com/office/drawing/2014/main" id="{D422FB3C-E949-4624-9B5C-D8261D4DABFF}"/>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544075" y="4046931"/>
            <a:ext cx="1333923" cy="2264387"/>
          </a:xfrm>
          <a:prstGeom prst="rect">
            <a:avLst/>
          </a:prstGeom>
        </p:spPr>
      </p:pic>
      <p:pic>
        <p:nvPicPr>
          <p:cNvPr id="51" name="Picture 50">
            <a:extLst>
              <a:ext uri="{FF2B5EF4-FFF2-40B4-BE49-F238E27FC236}">
                <a16:creationId xmlns:a16="http://schemas.microsoft.com/office/drawing/2014/main" id="{16F570FE-2C1C-4059-BA6A-4B6C4EB75D02}"/>
              </a:ext>
            </a:extLst>
          </p:cNvPr>
          <p:cNvPicPr>
            <a:picLocks noChangeAspect="1"/>
          </p:cNvPicPr>
          <p:nvPr/>
        </p:nvPicPr>
        <p:blipFill>
          <a:blip r:embed="rId14">
            <a:clrChange>
              <a:clrFrom>
                <a:srgbClr val="FDFDFF"/>
              </a:clrFrom>
              <a:clrTo>
                <a:srgbClr val="FDFDFF">
                  <a:alpha val="0"/>
                </a:srgbClr>
              </a:clrTo>
            </a:clrChange>
          </a:blip>
          <a:stretch>
            <a:fillRect/>
          </a:stretch>
        </p:blipFill>
        <p:spPr>
          <a:xfrm>
            <a:off x="4045986" y="3021266"/>
            <a:ext cx="1209675" cy="762000"/>
          </a:xfrm>
          <a:prstGeom prst="rect">
            <a:avLst/>
          </a:prstGeom>
        </p:spPr>
      </p:pic>
      <p:pic>
        <p:nvPicPr>
          <p:cNvPr id="52" name="Picture 51">
            <a:extLst>
              <a:ext uri="{FF2B5EF4-FFF2-40B4-BE49-F238E27FC236}">
                <a16:creationId xmlns:a16="http://schemas.microsoft.com/office/drawing/2014/main" id="{407A462A-3832-47C2-9EF3-B9279654E552}"/>
              </a:ext>
            </a:extLst>
          </p:cNvPr>
          <p:cNvPicPr>
            <a:picLocks noChangeAspect="1"/>
          </p:cNvPicPr>
          <p:nvPr/>
        </p:nvPicPr>
        <p:blipFill>
          <a:blip r:embed="rId15">
            <a:clrChange>
              <a:clrFrom>
                <a:srgbClr val="FEFEFE"/>
              </a:clrFrom>
              <a:clrTo>
                <a:srgbClr val="FEFEFE">
                  <a:alpha val="0"/>
                </a:srgbClr>
              </a:clrTo>
            </a:clrChange>
          </a:blip>
          <a:stretch>
            <a:fillRect/>
          </a:stretch>
        </p:blipFill>
        <p:spPr>
          <a:xfrm flipH="1">
            <a:off x="305390" y="2849466"/>
            <a:ext cx="1010666" cy="954570"/>
          </a:xfrm>
          <a:prstGeom prst="rect">
            <a:avLst/>
          </a:prstGeom>
        </p:spPr>
      </p:pic>
      <p:sp>
        <p:nvSpPr>
          <p:cNvPr id="19" name="Rectangle 18">
            <a:extLst>
              <a:ext uri="{FF2B5EF4-FFF2-40B4-BE49-F238E27FC236}">
                <a16:creationId xmlns:a16="http://schemas.microsoft.com/office/drawing/2014/main" id="{7DFB97A3-BFAB-4C8A-B213-284383CFE63E}"/>
              </a:ext>
            </a:extLst>
          </p:cNvPr>
          <p:cNvSpPr/>
          <p:nvPr/>
        </p:nvSpPr>
        <p:spPr>
          <a:xfrm rot="5400000">
            <a:off x="9540977" y="3105835"/>
            <a:ext cx="452825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b="1" cap="all" dirty="0">
                <a:solidFill>
                  <a:srgbClr val="C00000"/>
                </a:solidFill>
              </a:rPr>
              <a:t>Information on COVID-19 for </a:t>
            </a:r>
            <a:br>
              <a:rPr lang="en-AU" b="1" cap="all" dirty="0">
                <a:solidFill>
                  <a:srgbClr val="C00000"/>
                </a:solidFill>
              </a:rPr>
            </a:br>
            <a:r>
              <a:rPr lang="en-AU" b="1" cap="all" dirty="0">
                <a:solidFill>
                  <a:srgbClr val="C00000"/>
                </a:solidFill>
              </a:rPr>
              <a:t>Pregnant  and Lactating Women</a:t>
            </a:r>
          </a:p>
        </p:txBody>
      </p:sp>
      <p:sp>
        <p:nvSpPr>
          <p:cNvPr id="42" name="TextBox 41">
            <a:extLst>
              <a:ext uri="{FF2B5EF4-FFF2-40B4-BE49-F238E27FC236}">
                <a16:creationId xmlns:a16="http://schemas.microsoft.com/office/drawing/2014/main" id="{B01DE496-0A1F-4136-AE44-3AC3C7FDE0F0}"/>
              </a:ext>
            </a:extLst>
          </p:cNvPr>
          <p:cNvSpPr txBox="1"/>
          <p:nvPr/>
        </p:nvSpPr>
        <p:spPr>
          <a:xfrm>
            <a:off x="53274" y="114333"/>
            <a:ext cx="5196226" cy="830997"/>
          </a:xfrm>
          <a:prstGeom prst="rect">
            <a:avLst/>
          </a:prstGeom>
          <a:noFill/>
        </p:spPr>
        <p:txBody>
          <a:bodyPr wrap="square" rtlCol="0">
            <a:spAutoFit/>
          </a:bodyPr>
          <a:lstStyle/>
          <a:p>
            <a:pPr lvl="0"/>
            <a:r>
              <a:rPr lang="en-AU" sz="1400" b="1" dirty="0">
                <a:solidFill>
                  <a:srgbClr val="FF0000"/>
                </a:solidFill>
              </a:rPr>
              <a:t>What should I do if I’m worried about my pregnancy or my baby </a:t>
            </a:r>
            <a:r>
              <a:rPr lang="en-AU" sz="1600" b="1" dirty="0">
                <a:solidFill>
                  <a:srgbClr val="FF0000"/>
                </a:solidFill>
              </a:rPr>
              <a:t>? </a:t>
            </a:r>
            <a:r>
              <a:rPr lang="en-AU" sz="1400" i="1" dirty="0"/>
              <a:t>Come to the health centre .</a:t>
            </a:r>
            <a:endParaRPr lang="en-AU" sz="1400" dirty="0">
              <a:solidFill>
                <a:srgbClr val="FF0000"/>
              </a:solidFill>
            </a:endParaRPr>
          </a:p>
          <a:p>
            <a:r>
              <a:rPr lang="en-AU" sz="1400" i="1" dirty="0"/>
              <a:t>Specially if you have any of the following  </a:t>
            </a:r>
            <a:r>
              <a:rPr lang="en-AU" sz="1600" b="1" i="1" dirty="0"/>
              <a:t>danger signs:</a:t>
            </a:r>
          </a:p>
        </p:txBody>
      </p:sp>
    </p:spTree>
    <p:extLst>
      <p:ext uri="{BB962C8B-B14F-4D97-AF65-F5344CB8AC3E}">
        <p14:creationId xmlns:p14="http://schemas.microsoft.com/office/powerpoint/2010/main" val="393350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D4548-C79B-4256-8901-B5D69105FA82}"/>
              </a:ext>
            </a:extLst>
          </p:cNvPr>
          <p:cNvPicPr>
            <a:picLocks noChangeAspect="1"/>
          </p:cNvPicPr>
          <p:nvPr/>
        </p:nvPicPr>
        <p:blipFill rotWithShape="1">
          <a:blip r:embed="rId2">
            <a:extLst>
              <a:ext uri="{28A0092B-C50C-407E-A947-70E740481C1C}">
                <a14:useLocalDpi xmlns:a14="http://schemas.microsoft.com/office/drawing/2010/main" val="0"/>
              </a:ext>
            </a:extLst>
          </a:blip>
          <a:srcRect b="24716"/>
          <a:stretch/>
        </p:blipFill>
        <p:spPr>
          <a:xfrm>
            <a:off x="-165952" y="591827"/>
            <a:ext cx="1681932" cy="1283792"/>
          </a:xfrm>
          <a:prstGeom prst="rect">
            <a:avLst/>
          </a:prstGeom>
        </p:spPr>
      </p:pic>
      <p:sp>
        <p:nvSpPr>
          <p:cNvPr id="20" name="TextBox 19">
            <a:extLst>
              <a:ext uri="{FF2B5EF4-FFF2-40B4-BE49-F238E27FC236}">
                <a16:creationId xmlns:a16="http://schemas.microsoft.com/office/drawing/2014/main" id="{D0D109A1-F26E-4475-85BF-9B280575BE57}"/>
              </a:ext>
            </a:extLst>
          </p:cNvPr>
          <p:cNvSpPr txBox="1"/>
          <p:nvPr/>
        </p:nvSpPr>
        <p:spPr>
          <a:xfrm>
            <a:off x="11649175" y="6271126"/>
            <a:ext cx="390032" cy="369332"/>
          </a:xfrm>
          <a:prstGeom prst="rect">
            <a:avLst/>
          </a:prstGeom>
          <a:noFill/>
        </p:spPr>
        <p:txBody>
          <a:bodyPr wrap="square" rtlCol="0">
            <a:spAutoFit/>
          </a:bodyPr>
          <a:lstStyle/>
          <a:p>
            <a:pPr algn="ctr"/>
            <a:r>
              <a:rPr lang="en-AU" b="1" dirty="0"/>
              <a:t>3</a:t>
            </a:r>
          </a:p>
        </p:txBody>
      </p:sp>
      <p:sp>
        <p:nvSpPr>
          <p:cNvPr id="24" name="TextBox 23">
            <a:extLst>
              <a:ext uri="{FF2B5EF4-FFF2-40B4-BE49-F238E27FC236}">
                <a16:creationId xmlns:a16="http://schemas.microsoft.com/office/drawing/2014/main" id="{6029899E-C3BE-41CD-B8AA-61D909A72B6B}"/>
              </a:ext>
            </a:extLst>
          </p:cNvPr>
          <p:cNvSpPr txBox="1"/>
          <p:nvPr/>
        </p:nvSpPr>
        <p:spPr>
          <a:xfrm>
            <a:off x="1515978" y="2674133"/>
            <a:ext cx="3549317" cy="1600438"/>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i="1" dirty="0"/>
              <a:t>It remains important to go to the health facility to deliver or be sure to have a skilled birth attendant.  </a:t>
            </a:r>
            <a:r>
              <a:rPr lang="en-US" sz="1400" i="1" dirty="0">
                <a:solidFill>
                  <a:schemeClr val="dk1"/>
                </a:solidFill>
              </a:rPr>
              <a:t>COVID-19 </a:t>
            </a:r>
            <a:r>
              <a:rPr lang="en-US" sz="1400" b="1" i="1" dirty="0">
                <a:solidFill>
                  <a:schemeClr val="dk1"/>
                </a:solidFill>
              </a:rPr>
              <a:t>is not an indication to have a C-section. It will depend on other factors</a:t>
            </a:r>
            <a:r>
              <a:rPr lang="en-US" sz="1400" i="1" dirty="0">
                <a:solidFill>
                  <a:schemeClr val="dk1"/>
                </a:solidFill>
              </a:rPr>
              <a:t> related to your situation and will be assessed by your doctor.</a:t>
            </a:r>
            <a:endParaRPr lang="en-AU" sz="1400" i="1" dirty="0">
              <a:solidFill>
                <a:schemeClr val="dk1"/>
              </a:solidFill>
            </a:endParaRPr>
          </a:p>
        </p:txBody>
      </p:sp>
      <p:sp>
        <p:nvSpPr>
          <p:cNvPr id="25" name="TextBox 24">
            <a:extLst>
              <a:ext uri="{FF2B5EF4-FFF2-40B4-BE49-F238E27FC236}">
                <a16:creationId xmlns:a16="http://schemas.microsoft.com/office/drawing/2014/main" id="{ABC84688-90DC-4067-B45F-C060D17D40D3}"/>
              </a:ext>
            </a:extLst>
          </p:cNvPr>
          <p:cNvSpPr txBox="1"/>
          <p:nvPr/>
        </p:nvSpPr>
        <p:spPr>
          <a:xfrm>
            <a:off x="5558022" y="6362700"/>
            <a:ext cx="363082" cy="369332"/>
          </a:xfrm>
          <a:prstGeom prst="rect">
            <a:avLst/>
          </a:prstGeom>
          <a:noFill/>
        </p:spPr>
        <p:txBody>
          <a:bodyPr wrap="square" rtlCol="0">
            <a:spAutoFit/>
          </a:bodyPr>
          <a:lstStyle/>
          <a:p>
            <a:pPr algn="ctr"/>
            <a:r>
              <a:rPr lang="en-AU" b="1" dirty="0"/>
              <a:t>2</a:t>
            </a:r>
          </a:p>
        </p:txBody>
      </p:sp>
      <p:pic>
        <p:nvPicPr>
          <p:cNvPr id="33" name="Graphic 32" descr="Baby bottle">
            <a:extLst>
              <a:ext uri="{FF2B5EF4-FFF2-40B4-BE49-F238E27FC236}">
                <a16:creationId xmlns:a16="http://schemas.microsoft.com/office/drawing/2014/main" id="{00D4210D-B4CF-44AC-9862-64EFC12E2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59820">
            <a:off x="6660057" y="5882690"/>
            <a:ext cx="950970" cy="843667"/>
          </a:xfrm>
          <a:prstGeom prst="rect">
            <a:avLst/>
          </a:prstGeom>
        </p:spPr>
      </p:pic>
      <p:sp>
        <p:nvSpPr>
          <p:cNvPr id="19" name="TextBox 18">
            <a:extLst>
              <a:ext uri="{FF2B5EF4-FFF2-40B4-BE49-F238E27FC236}">
                <a16:creationId xmlns:a16="http://schemas.microsoft.com/office/drawing/2014/main" id="{E71C3A94-A152-40AA-B7EF-7E4438F5406C}"/>
              </a:ext>
            </a:extLst>
          </p:cNvPr>
          <p:cNvSpPr txBox="1"/>
          <p:nvPr/>
        </p:nvSpPr>
        <p:spPr>
          <a:xfrm>
            <a:off x="1451637" y="699613"/>
            <a:ext cx="3754426" cy="1169551"/>
          </a:xfrm>
          <a:prstGeom prst="rect">
            <a:avLst/>
          </a:prstGeom>
          <a:noFill/>
        </p:spPr>
        <p:txBody>
          <a:bodyPr wrap="square" rtlCol="0">
            <a:spAutoFit/>
          </a:bodyPr>
          <a:lstStyle/>
          <a:p>
            <a:pPr marL="285750" lvl="0" indent="-285750" algn="just">
              <a:buFont typeface="Wingdings" panose="05000000000000000000" pitchFamily="2" charset="2"/>
              <a:buChar char="ü"/>
            </a:pPr>
            <a:r>
              <a:rPr lang="en-AU" sz="1400" b="1" i="1" dirty="0">
                <a:solidFill>
                  <a:srgbClr val="FF0000"/>
                </a:solidFill>
              </a:rPr>
              <a:t>YES</a:t>
            </a:r>
            <a:r>
              <a:rPr lang="en-AU" sz="1400" b="1" dirty="0"/>
              <a:t> </a:t>
            </a:r>
            <a:r>
              <a:rPr lang="en-AU" sz="1400" b="1" i="1" dirty="0">
                <a:solidFill>
                  <a:prstClr val="black"/>
                </a:solidFill>
              </a:rPr>
              <a:t>Keep your appointments </a:t>
            </a:r>
            <a:r>
              <a:rPr lang="en-AU" sz="1400" i="1" dirty="0">
                <a:solidFill>
                  <a:prstClr val="black"/>
                </a:solidFill>
              </a:rPr>
              <a:t>and your midwife or doctor will tell you when to come if needed . The health centre will put safety measures in place to protect the patients and staff from getting COVID-19. </a:t>
            </a:r>
          </a:p>
        </p:txBody>
      </p:sp>
      <p:pic>
        <p:nvPicPr>
          <p:cNvPr id="17" name="Picture 16">
            <a:extLst>
              <a:ext uri="{FF2B5EF4-FFF2-40B4-BE49-F238E27FC236}">
                <a16:creationId xmlns:a16="http://schemas.microsoft.com/office/drawing/2014/main" id="{D838FBB6-B8DA-44AF-8678-9D9CB2995F1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81744" y="2337799"/>
            <a:ext cx="1334235" cy="1798571"/>
          </a:xfrm>
          <a:prstGeom prst="rect">
            <a:avLst/>
          </a:prstGeom>
        </p:spPr>
      </p:pic>
      <p:sp>
        <p:nvSpPr>
          <p:cNvPr id="7" name="Rectangle 6">
            <a:extLst>
              <a:ext uri="{FF2B5EF4-FFF2-40B4-BE49-F238E27FC236}">
                <a16:creationId xmlns:a16="http://schemas.microsoft.com/office/drawing/2014/main" id="{FEFEF9B5-3B99-4A36-9A1F-5AFFC2A1F9E9}"/>
              </a:ext>
            </a:extLst>
          </p:cNvPr>
          <p:cNvSpPr/>
          <p:nvPr/>
        </p:nvSpPr>
        <p:spPr>
          <a:xfrm>
            <a:off x="134238" y="83481"/>
            <a:ext cx="3754426" cy="338554"/>
          </a:xfrm>
          <a:prstGeom prst="rect">
            <a:avLst/>
          </a:prstGeom>
        </p:spPr>
        <p:txBody>
          <a:bodyPr wrap="none">
            <a:spAutoFit/>
          </a:bodyPr>
          <a:lstStyle/>
          <a:p>
            <a:pPr lvl="0"/>
            <a:r>
              <a:rPr lang="en-US" sz="1600" b="1" dirty="0">
                <a:solidFill>
                  <a:srgbClr val="FF0000"/>
                </a:solidFill>
              </a:rPr>
              <a:t>Should I continue to go the health center</a:t>
            </a:r>
            <a:r>
              <a:rPr lang="en-AU" sz="1600" b="1" dirty="0">
                <a:solidFill>
                  <a:srgbClr val="FF0000"/>
                </a:solidFill>
              </a:rPr>
              <a:t>?</a:t>
            </a:r>
          </a:p>
        </p:txBody>
      </p:sp>
      <p:sp>
        <p:nvSpPr>
          <p:cNvPr id="8" name="Rectangle 7">
            <a:extLst>
              <a:ext uri="{FF2B5EF4-FFF2-40B4-BE49-F238E27FC236}">
                <a16:creationId xmlns:a16="http://schemas.microsoft.com/office/drawing/2014/main" id="{D0C9A401-3E8D-4E3E-9ADD-D78CBBB0198E}"/>
              </a:ext>
            </a:extLst>
          </p:cNvPr>
          <p:cNvSpPr/>
          <p:nvPr/>
        </p:nvSpPr>
        <p:spPr>
          <a:xfrm>
            <a:off x="-24481" y="2014633"/>
            <a:ext cx="5230544" cy="584775"/>
          </a:xfrm>
          <a:prstGeom prst="rect">
            <a:avLst/>
          </a:prstGeom>
        </p:spPr>
        <p:txBody>
          <a:bodyPr wrap="square">
            <a:spAutoFit/>
          </a:bodyPr>
          <a:lstStyle/>
          <a:p>
            <a:pPr algn="ctr"/>
            <a:r>
              <a:rPr lang="en-AU" sz="1600" b="1" dirty="0">
                <a:solidFill>
                  <a:srgbClr val="FF0000"/>
                </a:solidFill>
              </a:rPr>
              <a:t>What about my delivery? Will I need a Caesarean Section if I have COVID-19?</a:t>
            </a:r>
          </a:p>
        </p:txBody>
      </p:sp>
      <p:sp>
        <p:nvSpPr>
          <p:cNvPr id="12" name="Rectangle 11">
            <a:extLst>
              <a:ext uri="{FF2B5EF4-FFF2-40B4-BE49-F238E27FC236}">
                <a16:creationId xmlns:a16="http://schemas.microsoft.com/office/drawing/2014/main" id="{5A49E970-705B-4C84-90EB-0CFCC2536142}"/>
              </a:ext>
            </a:extLst>
          </p:cNvPr>
          <p:cNvSpPr/>
          <p:nvPr/>
        </p:nvSpPr>
        <p:spPr>
          <a:xfrm>
            <a:off x="7187967" y="113979"/>
            <a:ext cx="4701252" cy="584775"/>
          </a:xfrm>
          <a:prstGeom prst="rect">
            <a:avLst/>
          </a:prstGeom>
        </p:spPr>
        <p:txBody>
          <a:bodyPr wrap="square">
            <a:spAutoFit/>
          </a:bodyPr>
          <a:lstStyle/>
          <a:p>
            <a:pPr lvl="0"/>
            <a:r>
              <a:rPr lang="en-AU" sz="1600" b="1" dirty="0">
                <a:solidFill>
                  <a:srgbClr val="FF0000"/>
                </a:solidFill>
              </a:rPr>
              <a:t>Can I touch and hold my newborn  baby if I have COVID-19? </a:t>
            </a:r>
          </a:p>
        </p:txBody>
      </p:sp>
      <p:sp>
        <p:nvSpPr>
          <p:cNvPr id="13" name="Rectangle 12">
            <a:extLst>
              <a:ext uri="{FF2B5EF4-FFF2-40B4-BE49-F238E27FC236}">
                <a16:creationId xmlns:a16="http://schemas.microsoft.com/office/drawing/2014/main" id="{E1E506FE-B032-43F6-A161-81AB70E56851}"/>
              </a:ext>
            </a:extLst>
          </p:cNvPr>
          <p:cNvSpPr/>
          <p:nvPr/>
        </p:nvSpPr>
        <p:spPr>
          <a:xfrm>
            <a:off x="50588" y="4348859"/>
            <a:ext cx="2987741" cy="338554"/>
          </a:xfrm>
          <a:prstGeom prst="rect">
            <a:avLst/>
          </a:prstGeom>
        </p:spPr>
        <p:txBody>
          <a:bodyPr wrap="none">
            <a:spAutoFit/>
          </a:bodyPr>
          <a:lstStyle/>
          <a:p>
            <a:pPr lvl="0">
              <a:defRPr/>
            </a:pPr>
            <a:r>
              <a:rPr lang="en-AU" sz="1600" b="1" dirty="0">
                <a:solidFill>
                  <a:srgbClr val="FF0000"/>
                </a:solidFill>
              </a:rPr>
              <a:t>Can I pass COVID-19 to my baby?</a:t>
            </a:r>
          </a:p>
        </p:txBody>
      </p:sp>
      <p:pic>
        <p:nvPicPr>
          <p:cNvPr id="15" name="Picture 14">
            <a:extLst>
              <a:ext uri="{FF2B5EF4-FFF2-40B4-BE49-F238E27FC236}">
                <a16:creationId xmlns:a16="http://schemas.microsoft.com/office/drawing/2014/main" id="{9E612A43-86DB-40E7-9118-91CF5462579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272821" y="298023"/>
            <a:ext cx="1162179" cy="2159008"/>
          </a:xfrm>
          <a:prstGeom prst="rect">
            <a:avLst/>
          </a:prstGeom>
        </p:spPr>
      </p:pic>
      <p:pic>
        <p:nvPicPr>
          <p:cNvPr id="30" name="Picture Placeholder 5" descr="counseling_cards_Oct._2012small-1.pdf - Adobe Acrobat Reader DC">
            <a:extLst>
              <a:ext uri="{FF2B5EF4-FFF2-40B4-BE49-F238E27FC236}">
                <a16:creationId xmlns:a16="http://schemas.microsoft.com/office/drawing/2014/main" id="{5977E4E7-F850-4F4F-8F2D-449C881478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6223496" y="2538712"/>
            <a:ext cx="1121659" cy="1222992"/>
          </a:xfrm>
          <a:prstGeom prst="rect">
            <a:avLst/>
          </a:prstGeom>
        </p:spPr>
      </p:pic>
      <p:pic>
        <p:nvPicPr>
          <p:cNvPr id="18" name="Picture 17">
            <a:extLst>
              <a:ext uri="{FF2B5EF4-FFF2-40B4-BE49-F238E27FC236}">
                <a16:creationId xmlns:a16="http://schemas.microsoft.com/office/drawing/2014/main" id="{8D0252FB-6598-4E6C-B9DF-D65CF0C1694D}"/>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5939" y="4518136"/>
            <a:ext cx="1162179" cy="1295345"/>
          </a:xfrm>
          <a:prstGeom prst="rect">
            <a:avLst/>
          </a:prstGeom>
        </p:spPr>
      </p:pic>
      <p:sp>
        <p:nvSpPr>
          <p:cNvPr id="32" name="Rectangle 31">
            <a:extLst>
              <a:ext uri="{FF2B5EF4-FFF2-40B4-BE49-F238E27FC236}">
                <a16:creationId xmlns:a16="http://schemas.microsoft.com/office/drawing/2014/main" id="{ADEA5EC1-795C-435B-8170-4D1C455178D0}"/>
              </a:ext>
            </a:extLst>
          </p:cNvPr>
          <p:cNvSpPr/>
          <p:nvPr/>
        </p:nvSpPr>
        <p:spPr>
          <a:xfrm>
            <a:off x="7321717" y="4046816"/>
            <a:ext cx="4842940" cy="584775"/>
          </a:xfrm>
          <a:prstGeom prst="rect">
            <a:avLst/>
          </a:prstGeom>
        </p:spPr>
        <p:txBody>
          <a:bodyPr wrap="square">
            <a:spAutoFit/>
          </a:bodyPr>
          <a:lstStyle/>
          <a:p>
            <a:r>
              <a:rPr lang="en-AU" sz="1600" b="1" i="1" dirty="0">
                <a:solidFill>
                  <a:srgbClr val="FF0000"/>
                </a:solidFill>
              </a:rPr>
              <a:t>What if  I have COVID-19 and am not well enough to breastfeed my baby directly? </a:t>
            </a:r>
          </a:p>
        </p:txBody>
      </p:sp>
      <p:pic>
        <p:nvPicPr>
          <p:cNvPr id="22" name="Picture 21">
            <a:extLst>
              <a:ext uri="{FF2B5EF4-FFF2-40B4-BE49-F238E27FC236}">
                <a16:creationId xmlns:a16="http://schemas.microsoft.com/office/drawing/2014/main" id="{36C8B021-9964-4657-A2C7-33F65F41D88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4238" y="4652286"/>
            <a:ext cx="1189236" cy="2026431"/>
          </a:xfrm>
          <a:prstGeom prst="rect">
            <a:avLst/>
          </a:prstGeom>
        </p:spPr>
      </p:pic>
      <p:sp>
        <p:nvSpPr>
          <p:cNvPr id="23" name="TextBox 22">
            <a:extLst>
              <a:ext uri="{FF2B5EF4-FFF2-40B4-BE49-F238E27FC236}">
                <a16:creationId xmlns:a16="http://schemas.microsoft.com/office/drawing/2014/main" id="{6639BB4C-D8BE-4ECF-9272-E789A2BA8B96}"/>
              </a:ext>
            </a:extLst>
          </p:cNvPr>
          <p:cNvSpPr txBox="1"/>
          <p:nvPr/>
        </p:nvSpPr>
        <p:spPr>
          <a:xfrm>
            <a:off x="1444429" y="4408721"/>
            <a:ext cx="3761634" cy="2339102"/>
          </a:xfrm>
          <a:prstGeom prst="rect">
            <a:avLst/>
          </a:prstGeom>
          <a:noFill/>
        </p:spPr>
        <p:txBody>
          <a:bodyPr wrap="square" rtlCol="0">
            <a:spAutoFit/>
          </a:bodyPr>
          <a:lstStyle/>
          <a:p>
            <a:pPr lvl="0" algn="just"/>
            <a:endParaRPr lang="en-AU" b="1" dirty="0"/>
          </a:p>
          <a:p>
            <a:pPr marL="285750" lvl="0" indent="-285750" algn="just">
              <a:buFont typeface="Wingdings" panose="05000000000000000000" pitchFamily="2" charset="2"/>
              <a:buChar char="q"/>
            </a:pPr>
            <a:r>
              <a:rPr lang="en-AU" sz="1600" dirty="0"/>
              <a:t> </a:t>
            </a:r>
            <a:r>
              <a:rPr lang="en-AU" sz="1400" i="1" dirty="0"/>
              <a:t>Until now, research shows </a:t>
            </a:r>
            <a:r>
              <a:rPr lang="en-AU" sz="1400" i="1"/>
              <a:t>that COVID-19 </a:t>
            </a:r>
            <a:r>
              <a:rPr lang="en-AU" sz="1400" b="1" i="1" dirty="0"/>
              <a:t>has not been found in breastmilk</a:t>
            </a:r>
            <a:r>
              <a:rPr lang="en-AU" sz="1400" i="1" dirty="0"/>
              <a:t>, in </a:t>
            </a:r>
            <a:r>
              <a:rPr lang="en-AU" sz="1400" b="1" i="1" dirty="0"/>
              <a:t>amniotic fluid</a:t>
            </a:r>
            <a:r>
              <a:rPr lang="en-AU" sz="1400" i="1" dirty="0"/>
              <a:t> or in </a:t>
            </a:r>
            <a:r>
              <a:rPr lang="en-AU" sz="1400" b="1" i="1" dirty="0"/>
              <a:t>placentas</a:t>
            </a:r>
            <a:r>
              <a:rPr lang="en-AU" sz="1400" i="1" dirty="0"/>
              <a:t> tested after the delivery.  </a:t>
            </a:r>
          </a:p>
          <a:p>
            <a:pPr marL="285750" lvl="0" indent="-285750" algn="just">
              <a:buFont typeface="Wingdings" panose="05000000000000000000" pitchFamily="2" charset="2"/>
              <a:buChar char="q"/>
            </a:pPr>
            <a:r>
              <a:rPr lang="en-AU" sz="1400" i="1" dirty="0"/>
              <a:t>Newborn babies can get COVID-19 </a:t>
            </a:r>
            <a:r>
              <a:rPr lang="en-AU" sz="1400" b="1" i="1" dirty="0"/>
              <a:t>through contact </a:t>
            </a:r>
            <a:r>
              <a:rPr lang="en-AU" sz="1400" i="1" dirty="0"/>
              <a:t>with their mothers if the mother has the illness. To prevent this, </a:t>
            </a:r>
            <a:r>
              <a:rPr lang="en-AU" sz="1400" b="1" i="1" dirty="0"/>
              <a:t>wear a mask </a:t>
            </a:r>
            <a:r>
              <a:rPr lang="en-AU" sz="1400" i="1" dirty="0"/>
              <a:t>(where possible) and </a:t>
            </a:r>
            <a:r>
              <a:rPr lang="en-AU" sz="1400" b="1" i="1" dirty="0"/>
              <a:t>wash your hands </a:t>
            </a:r>
            <a:r>
              <a:rPr lang="en-US" sz="1400" i="1" dirty="0"/>
              <a:t>before and after you are close to your baby</a:t>
            </a:r>
            <a:endParaRPr lang="en-AU" sz="2000" i="1" dirty="0"/>
          </a:p>
        </p:txBody>
      </p:sp>
      <p:sp>
        <p:nvSpPr>
          <p:cNvPr id="27" name="Rectangle 26">
            <a:extLst>
              <a:ext uri="{FF2B5EF4-FFF2-40B4-BE49-F238E27FC236}">
                <a16:creationId xmlns:a16="http://schemas.microsoft.com/office/drawing/2014/main" id="{46E070D7-83BC-43F1-BCAC-478A2EAF6F1E}"/>
              </a:ext>
            </a:extLst>
          </p:cNvPr>
          <p:cNvSpPr/>
          <p:nvPr/>
        </p:nvSpPr>
        <p:spPr>
          <a:xfrm>
            <a:off x="7501047" y="779681"/>
            <a:ext cx="4449820" cy="1600438"/>
          </a:xfrm>
          <a:prstGeom prst="rect">
            <a:avLst/>
          </a:prstGeom>
        </p:spPr>
        <p:txBody>
          <a:bodyPr wrap="square">
            <a:spAutoFit/>
          </a:bodyPr>
          <a:lstStyle/>
          <a:p>
            <a:pPr marL="285750" lvl="0" indent="-285750" algn="just">
              <a:buFont typeface="Wingdings" panose="05000000000000000000" pitchFamily="2" charset="2"/>
              <a:buChar char="ü"/>
            </a:pPr>
            <a:r>
              <a:rPr lang="en-AU" sz="1400" b="1" i="1" dirty="0">
                <a:solidFill>
                  <a:srgbClr val="FF0000"/>
                </a:solidFill>
              </a:rPr>
              <a:t>YES</a:t>
            </a:r>
            <a:r>
              <a:rPr lang="en-AU" sz="1400" b="1" dirty="0"/>
              <a:t> </a:t>
            </a:r>
            <a:r>
              <a:rPr lang="en-AU" sz="1400" i="1" dirty="0"/>
              <a:t> If you feel well enough to take care of your baby, he or she </a:t>
            </a:r>
            <a:r>
              <a:rPr lang="en-AU" sz="1400" b="1" i="1" dirty="0"/>
              <a:t>can stay with you </a:t>
            </a:r>
            <a:r>
              <a:rPr lang="en-AU" sz="1400" i="1" dirty="0"/>
              <a:t>in your room and you can have </a:t>
            </a:r>
            <a:r>
              <a:rPr lang="en-AU" sz="1400" b="1" i="1" dirty="0"/>
              <a:t>skin-to-skin</a:t>
            </a:r>
            <a:r>
              <a:rPr lang="en-AU" sz="1400" i="1" dirty="0"/>
              <a:t> (kangaroo mother care) contact. </a:t>
            </a:r>
          </a:p>
          <a:p>
            <a:pPr lvl="0" algn="just"/>
            <a:endParaRPr lang="en-AU" sz="1400" i="1" dirty="0"/>
          </a:p>
          <a:p>
            <a:pPr marL="285750" lvl="0" indent="-285750" algn="just">
              <a:buFont typeface="Wingdings" panose="05000000000000000000" pitchFamily="2" charset="2"/>
              <a:buChar char="q"/>
            </a:pPr>
            <a:r>
              <a:rPr lang="en-US" sz="1400" i="1" dirty="0"/>
              <a:t>To prevent this, wear a mask (where possible) and wash your hands before and after you are close to your baby</a:t>
            </a:r>
            <a:endParaRPr kumimoji="0" lang="en-AU" sz="1400" b="1" i="0" u="none" strike="noStrike" kern="1200" cap="none" spc="0" normalizeH="0" baseline="0" dirty="0">
              <a:ln>
                <a:noFill/>
              </a:ln>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9EEBF65-242A-4135-B195-AC29890ADC60}"/>
              </a:ext>
            </a:extLst>
          </p:cNvPr>
          <p:cNvSpPr/>
          <p:nvPr/>
        </p:nvSpPr>
        <p:spPr>
          <a:xfrm>
            <a:off x="7590219" y="2457030"/>
            <a:ext cx="4364711" cy="141577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1600" b="1" dirty="0">
                <a:solidFill>
                  <a:srgbClr val="FF0000"/>
                </a:solidFill>
              </a:rPr>
              <a:t>Can I breastfeed my baby with COVID-19 ?</a:t>
            </a:r>
            <a:endParaRPr lang="en-AU" sz="1400" b="1" dirty="0"/>
          </a:p>
          <a:p>
            <a:pPr marL="285750" indent="-285750" algn="just">
              <a:buFont typeface="Wingdings" panose="05000000000000000000" pitchFamily="2" charset="2"/>
              <a:buChar char="ü"/>
            </a:pPr>
            <a:r>
              <a:rPr lang="en-AU" sz="1400" b="1" i="1" dirty="0">
                <a:solidFill>
                  <a:srgbClr val="FF0000"/>
                </a:solidFill>
              </a:rPr>
              <a:t>YES</a:t>
            </a:r>
            <a:r>
              <a:rPr lang="en-AU" sz="1400" i="1" dirty="0"/>
              <a:t> Continuation of breastfeeding is recommended with appropriate hygiene measures. To prevent passing COVID-19 to your baby through contact, </a:t>
            </a:r>
            <a:r>
              <a:rPr lang="en-AU" sz="1400" b="1" i="1" dirty="0"/>
              <a:t>wear a mask </a:t>
            </a:r>
            <a:r>
              <a:rPr lang="en-AU" sz="1400" i="1" dirty="0"/>
              <a:t>(if possible), </a:t>
            </a:r>
            <a:r>
              <a:rPr lang="en-AU" sz="1400" b="1" i="1" dirty="0"/>
              <a:t>wash your hands</a:t>
            </a:r>
            <a:r>
              <a:rPr lang="en-AU" sz="1400" i="1" dirty="0"/>
              <a:t>, and </a:t>
            </a:r>
            <a:r>
              <a:rPr lang="en-AU" sz="1400" b="1" i="1" dirty="0"/>
              <a:t>wash your breasts </a:t>
            </a:r>
            <a:r>
              <a:rPr lang="en-AU" sz="1400" i="1" dirty="0"/>
              <a:t>before nursing.</a:t>
            </a:r>
            <a:endParaRPr kumimoji="0" lang="en-AU" sz="1400" b="1" i="0" u="none" strike="noStrike" kern="1200" cap="none" spc="0" normalizeH="0" baseline="0" dirty="0">
              <a:ln>
                <a:noFill/>
              </a:ln>
              <a:effectLst/>
              <a:uLnTx/>
              <a:uFillTx/>
              <a:latin typeface="Calibri" panose="020F0502020204030204"/>
            </a:endParaRPr>
          </a:p>
        </p:txBody>
      </p:sp>
      <p:sp>
        <p:nvSpPr>
          <p:cNvPr id="35" name="Rectangle 34">
            <a:extLst>
              <a:ext uri="{FF2B5EF4-FFF2-40B4-BE49-F238E27FC236}">
                <a16:creationId xmlns:a16="http://schemas.microsoft.com/office/drawing/2014/main" id="{DE2F26B7-A208-4F9B-81D4-8B8FBD4E0770}"/>
              </a:ext>
            </a:extLst>
          </p:cNvPr>
          <p:cNvSpPr/>
          <p:nvPr/>
        </p:nvSpPr>
        <p:spPr>
          <a:xfrm>
            <a:off x="7501047" y="4757560"/>
            <a:ext cx="4432575" cy="1815882"/>
          </a:xfrm>
          <a:prstGeom prst="rect">
            <a:avLst/>
          </a:prstGeom>
        </p:spPr>
        <p:txBody>
          <a:bodyPr wrap="square">
            <a:spAutoFit/>
          </a:bodyPr>
          <a:lstStyle/>
          <a:p>
            <a:pPr marL="285750" indent="-285750" algn="just">
              <a:buFont typeface="Wingdings" panose="05000000000000000000" pitchFamily="2" charset="2"/>
              <a:buChar char="q"/>
            </a:pPr>
            <a:r>
              <a:rPr lang="en-US" sz="1400" i="1" dirty="0">
                <a:solidFill>
                  <a:schemeClr val="dk1"/>
                </a:solidFill>
              </a:rPr>
              <a:t>If you are not well enough to nurse your baby, we can help you to </a:t>
            </a:r>
            <a:r>
              <a:rPr lang="en-US" sz="1400" b="1" i="1" dirty="0">
                <a:solidFill>
                  <a:schemeClr val="dk1"/>
                </a:solidFill>
              </a:rPr>
              <a:t>pump or express </a:t>
            </a:r>
            <a:r>
              <a:rPr lang="en-US" sz="1400" i="1" dirty="0">
                <a:solidFill>
                  <a:schemeClr val="dk1"/>
                </a:solidFill>
              </a:rPr>
              <a:t>your milk and give it to the baby.</a:t>
            </a:r>
          </a:p>
          <a:p>
            <a:pPr marL="285750" indent="-285750" algn="just">
              <a:buFont typeface="Wingdings" panose="05000000000000000000" pitchFamily="2" charset="2"/>
              <a:buChar char="q"/>
            </a:pPr>
            <a:r>
              <a:rPr lang="en-US" sz="1400" i="1" dirty="0">
                <a:solidFill>
                  <a:schemeClr val="dk1"/>
                </a:solidFill>
              </a:rPr>
              <a:t>If you decide to not give breastmilk to your baby while you are sick, we will help you to give </a:t>
            </a:r>
            <a:r>
              <a:rPr lang="en-US" sz="1400" b="1" i="1" dirty="0">
                <a:solidFill>
                  <a:schemeClr val="dk1"/>
                </a:solidFill>
              </a:rPr>
              <a:t>infant formula</a:t>
            </a:r>
            <a:r>
              <a:rPr lang="en-US" sz="1400" i="1" dirty="0">
                <a:solidFill>
                  <a:schemeClr val="dk1"/>
                </a:solidFill>
              </a:rPr>
              <a:t>.</a:t>
            </a:r>
          </a:p>
          <a:p>
            <a:pPr marL="285750" indent="-285750" algn="just">
              <a:buFont typeface="Wingdings" panose="05000000000000000000" pitchFamily="2" charset="2"/>
              <a:buChar char="q"/>
            </a:pPr>
            <a:r>
              <a:rPr lang="en-US" sz="1400" i="1" dirty="0">
                <a:solidFill>
                  <a:schemeClr val="dk1"/>
                </a:solidFill>
              </a:rPr>
              <a:t>It is important to </a:t>
            </a:r>
            <a:r>
              <a:rPr lang="en-US" sz="1400" b="1" i="1" dirty="0">
                <a:solidFill>
                  <a:schemeClr val="dk1"/>
                </a:solidFill>
              </a:rPr>
              <a:t>still pump </a:t>
            </a:r>
            <a:r>
              <a:rPr lang="en-US" sz="1400" i="1" dirty="0">
                <a:solidFill>
                  <a:schemeClr val="dk1"/>
                </a:solidFill>
              </a:rPr>
              <a:t>your milk to keep up a good supply, so once you feel better, you can breastfeed your baby. </a:t>
            </a:r>
          </a:p>
        </p:txBody>
      </p:sp>
    </p:spTree>
    <p:extLst>
      <p:ext uri="{BB962C8B-B14F-4D97-AF65-F5344CB8AC3E}">
        <p14:creationId xmlns:p14="http://schemas.microsoft.com/office/powerpoint/2010/main" val="568733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e41ce1c6-7469-4952-8c43-8f72bcfd563a">
      <Value>English</Value>
    </Language>
    <TypeofDocument xmlns="e41ce1c6-7469-4952-8c43-8f72bcfd563a">Visual Material</TypeofDocument>
    <description_x003a_ xmlns="e41ce1c6-7469-4952-8c43-8f72bcfd563a" xsi:nil="true"/>
    <SourceofDocument xmlns="e41ce1c6-7469-4952-8c43-8f72bcfd563a">OCG</SourceofDocument>
    <Note_x0028_freetext_x0029_ xmlns="e41ce1c6-7469-4952-8c43-8f72bcfd563a" xsi:nil="true"/>
    <Access xmlns="e41ce1c6-7469-4952-8c43-8f72bcfd563a">Restricted</Acces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CD952756FDD842961502E9BD711C56" ma:contentTypeVersion="19" ma:contentTypeDescription="Create a new document." ma:contentTypeScope="" ma:versionID="7586577895433906d708f285cbef7296">
  <xsd:schema xmlns:xsd="http://www.w3.org/2001/XMLSchema" xmlns:xs="http://www.w3.org/2001/XMLSchema" xmlns:p="http://schemas.microsoft.com/office/2006/metadata/properties" xmlns:ns2="e41ce1c6-7469-4952-8c43-8f72bcfd563a" xmlns:ns3="681bd4c5-85f0-428f-88cf-e7a4cb8885b8" targetNamespace="http://schemas.microsoft.com/office/2006/metadata/properties" ma:root="true" ma:fieldsID="a4b39f81a95ee7dacd9b324e75f748df" ns2:_="" ns3:_="">
    <xsd:import namespace="e41ce1c6-7469-4952-8c43-8f72bcfd563a"/>
    <xsd:import namespace="681bd4c5-85f0-428f-88cf-e7a4cb8885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anguage" minOccurs="0"/>
                <xsd:element ref="ns2:SourceofDocument" minOccurs="0"/>
                <xsd:element ref="ns2:Note_x0028_freetext_x0029_" minOccurs="0"/>
                <xsd:element ref="ns2:Access" minOccurs="0"/>
                <xsd:element ref="ns2:TypeofDocument" minOccurs="0"/>
                <xsd:element ref="ns2:description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ce1c6-7469-4952-8c43-8f72bcfd5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nguage" ma:index="19" nillable="true" ma:displayName="Language" ma:default="English" ma:description="If not English, please select the language of the document. &#10;If not in the list, you can add manually a language." ma:format="Dropdown" ma:internalName="Language">
      <xsd:complexType>
        <xsd:complexContent>
          <xsd:extension base="dms:MultiChoiceFillIn">
            <xsd:sequence>
              <xsd:element name="Value" maxOccurs="unbounded" minOccurs="0" nillable="true">
                <xsd:simpleType>
                  <xsd:union memberTypes="dms:Text">
                    <xsd:simpleType>
                      <xsd:restriction base="dms:Choice">
                        <xsd:enumeration value="English"/>
                        <xsd:enumeration value="French"/>
                        <xsd:enumeration value="Spanish"/>
                        <xsd:enumeration value="Portuguese"/>
                        <xsd:enumeration value="Arabic"/>
                        <xsd:enumeration value="Dutch"/>
                        <xsd:enumeration value="German"/>
                        <xsd:enumeration value="Italian"/>
                        <xsd:enumeration value="Farsi"/>
                        <xsd:enumeration value="Chinese"/>
                        <xsd:enumeration value="Russian"/>
                        <xsd:enumeration value="Non-Verbal"/>
                      </xsd:restriction>
                    </xsd:simpleType>
                  </xsd:union>
                </xsd:simpleType>
              </xsd:element>
            </xsd:sequence>
          </xsd:extension>
        </xsd:complexContent>
      </xsd:complexType>
    </xsd:element>
    <xsd:element name="SourceofDocument" ma:index="20" nillable="true" ma:displayName="Source of Document" ma:format="Dropdown" ma:internalName="SourceofDocument">
      <xsd:simpleType>
        <xsd:union memberTypes="dms:Text">
          <xsd:simpleType>
            <xsd:restriction base="dms:Choice">
              <xsd:enumeration value="OCB"/>
              <xsd:enumeration value="OCA"/>
              <xsd:enumeration value="OCBA"/>
              <xsd:enumeration value="OCP"/>
              <xsd:enumeration value="OCG"/>
              <xsd:enumeration value="Inter-OC"/>
              <xsd:enumeration value="International Office"/>
              <xsd:enumeration value="WHO"/>
              <xsd:enumeration value="CDC"/>
              <xsd:enumeration value="WG with OCB specifications"/>
              <xsd:enumeration value="Other"/>
            </xsd:restriction>
          </xsd:simpleType>
        </xsd:union>
      </xsd:simpleType>
    </xsd:element>
    <xsd:element name="Note_x0028_freetext_x0029_" ma:index="21" nillable="true" ma:displayName="Note (free text)" ma:description="Q&amp;A related to Air Filtration and COVID-19 from Camfil: very useful document for places where they plan to install (or they already have) HEPA filters in the AHU (such as Bar Elias, Mossul or Yemen) or they want to use portable filtration (like Mons and possible other fields)." ma:format="Dropdown" ma:internalName="Note_x0028_freetext_x0029_">
      <xsd:simpleType>
        <xsd:restriction base="dms:Note">
          <xsd:maxLength value="255"/>
        </xsd:restriction>
      </xsd:simpleType>
    </xsd:element>
    <xsd:element name="Access" ma:index="22" nillable="true" ma:displayName="Access" ma:description="Describe intended audience. The choice will not change the current access setting on this site." ma:format="Dropdown" ma:internalName="Access">
      <xsd:simpleType>
        <xsd:restriction base="dms:Choice">
          <xsd:enumeration value="Public"/>
          <xsd:enumeration value="Restricted"/>
          <xsd:enumeration value="Internal"/>
        </xsd:restriction>
      </xsd:simpleType>
    </xsd:element>
    <xsd:element name="TypeofDocument" ma:index="23" nillable="true" ma:displayName="Type of Document" ma:format="Dropdown" ma:internalName="TypeofDocument">
      <xsd:simpleType>
        <xsd:union memberTypes="dms:Text">
          <xsd:simpleType>
            <xsd:restriction base="dms:Choice">
              <xsd:enumeration value="Position Paper"/>
              <xsd:enumeration value="Strategic paper"/>
              <xsd:enumeration value="Guidance Paper"/>
              <xsd:enumeration value="Protocol/SOP"/>
              <xsd:enumeration value="Briefing paper"/>
              <xsd:enumeration value="Scientific article"/>
              <xsd:enumeration value="Webinar"/>
              <xsd:enumeration value="Visual Material"/>
              <xsd:enumeration value="Video"/>
              <xsd:enumeration value="Tool"/>
              <xsd:enumeration value="Other"/>
            </xsd:restriction>
          </xsd:simpleType>
        </xsd:union>
      </xsd:simpleType>
    </xsd:element>
    <xsd:element name="description_x003a_" ma:index="24" nillable="true" ma:displayName="description: " ma:format="Dropdown" ma:internalName="description_x003a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bd4c5-85f0-428f-88cf-e7a4cb8885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55C768-0E9B-4A12-9245-3803C718924A}">
  <ds:schemaRefs>
    <ds:schemaRef ds:uri="http://schemas.microsoft.com/sharepoint/v3/contenttype/forms"/>
  </ds:schemaRefs>
</ds:datastoreItem>
</file>

<file path=customXml/itemProps2.xml><?xml version="1.0" encoding="utf-8"?>
<ds:datastoreItem xmlns:ds="http://schemas.openxmlformats.org/officeDocument/2006/customXml" ds:itemID="{738B5377-E456-4A13-88D8-CC1A6D259F6E}">
  <ds:schemaRefs>
    <ds:schemaRef ds:uri="http://www.w3.org/XML/1998/namespace"/>
    <ds:schemaRef ds:uri="http://purl.org/dc/terms/"/>
    <ds:schemaRef ds:uri="498c28a7-b96c-4a01-ab3d-5b30dc58749d"/>
    <ds:schemaRef ds:uri="http://schemas.microsoft.com/office/2006/documentManagement/types"/>
    <ds:schemaRef ds:uri="e265692c-7501-4375-817b-1d11ddd2e557"/>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195D2A6-F39B-4F08-9838-3E0539C96994}"/>
</file>

<file path=docProps/app.xml><?xml version="1.0" encoding="utf-8"?>
<Properties xmlns="http://schemas.openxmlformats.org/officeDocument/2006/extended-properties" xmlns:vt="http://schemas.openxmlformats.org/officeDocument/2006/docPropsVTypes">
  <TotalTime>1279</TotalTime>
  <Words>552</Words>
  <Application>Microsoft Office PowerPoint</Application>
  <PresentationFormat>Widescreen</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DOMINGUEZ</dc:creator>
  <cp:lastModifiedBy>Annick Antierens</cp:lastModifiedBy>
  <cp:revision>20</cp:revision>
  <dcterms:created xsi:type="dcterms:W3CDTF">2020-03-30T13:27:52Z</dcterms:created>
  <dcterms:modified xsi:type="dcterms:W3CDTF">2020-05-13T18:14:22Z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0x01010027CD952756FDD842961502E9BD711C56</vt:lpwstr>
  </property>
</Properties>
</file>